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71" r:id="rId3"/>
  </p:sldIdLst>
  <p:sldSz cx="10771188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3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6" y="90"/>
      </p:cViewPr>
      <p:guideLst>
        <p:guide orient="horz" pos="2160"/>
        <p:guide pos="33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6399" y="1122363"/>
            <a:ext cx="8078391" cy="2387600"/>
          </a:xfrm>
        </p:spPr>
        <p:txBody>
          <a:bodyPr anchor="b"/>
          <a:lstStyle>
            <a:lvl1pPr algn="ctr">
              <a:defRPr sz="530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6399" y="3602038"/>
            <a:ext cx="8078391" cy="1655762"/>
          </a:xfrm>
        </p:spPr>
        <p:txBody>
          <a:bodyPr/>
          <a:lstStyle>
            <a:lvl1pPr marL="0" indent="0" algn="ctr">
              <a:buNone/>
              <a:defRPr sz="2120"/>
            </a:lvl1pPr>
            <a:lvl2pPr marL="403936" indent="0" algn="ctr">
              <a:buNone/>
              <a:defRPr sz="1767"/>
            </a:lvl2pPr>
            <a:lvl3pPr marL="807872" indent="0" algn="ctr">
              <a:buNone/>
              <a:defRPr sz="1590"/>
            </a:lvl3pPr>
            <a:lvl4pPr marL="1211809" indent="0" algn="ctr">
              <a:buNone/>
              <a:defRPr sz="1414"/>
            </a:lvl4pPr>
            <a:lvl5pPr marL="1615745" indent="0" algn="ctr">
              <a:buNone/>
              <a:defRPr sz="1414"/>
            </a:lvl5pPr>
            <a:lvl6pPr marL="2019681" indent="0" algn="ctr">
              <a:buNone/>
              <a:defRPr sz="1414"/>
            </a:lvl6pPr>
            <a:lvl7pPr marL="2423617" indent="0" algn="ctr">
              <a:buNone/>
              <a:defRPr sz="1414"/>
            </a:lvl7pPr>
            <a:lvl8pPr marL="2827553" indent="0" algn="ctr">
              <a:buNone/>
              <a:defRPr sz="1414"/>
            </a:lvl8pPr>
            <a:lvl9pPr marL="3231490" indent="0" algn="ctr">
              <a:buNone/>
              <a:defRPr sz="141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250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99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08132" y="365125"/>
            <a:ext cx="2322537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0519" y="365125"/>
            <a:ext cx="6832972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597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59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909" y="1709739"/>
            <a:ext cx="9290150" cy="2852737"/>
          </a:xfrm>
        </p:spPr>
        <p:txBody>
          <a:bodyPr anchor="b"/>
          <a:lstStyle>
            <a:lvl1pPr>
              <a:defRPr sz="530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4909" y="4589464"/>
            <a:ext cx="9290150" cy="1500187"/>
          </a:xfrm>
        </p:spPr>
        <p:txBody>
          <a:bodyPr/>
          <a:lstStyle>
            <a:lvl1pPr marL="0" indent="0">
              <a:buNone/>
              <a:defRPr sz="2120">
                <a:solidFill>
                  <a:schemeClr val="tx1">
                    <a:tint val="75000"/>
                  </a:schemeClr>
                </a:solidFill>
              </a:defRPr>
            </a:lvl1pPr>
            <a:lvl2pPr marL="403936" indent="0">
              <a:buNone/>
              <a:defRPr sz="1767">
                <a:solidFill>
                  <a:schemeClr val="tx1">
                    <a:tint val="75000"/>
                  </a:schemeClr>
                </a:solidFill>
              </a:defRPr>
            </a:lvl2pPr>
            <a:lvl3pPr marL="807872" indent="0">
              <a:buNone/>
              <a:defRPr sz="1590">
                <a:solidFill>
                  <a:schemeClr val="tx1">
                    <a:tint val="75000"/>
                  </a:schemeClr>
                </a:solidFill>
              </a:defRPr>
            </a:lvl3pPr>
            <a:lvl4pPr marL="1211809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4pPr>
            <a:lvl5pPr marL="1615745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5pPr>
            <a:lvl6pPr marL="2019681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6pPr>
            <a:lvl7pPr marL="2423617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7pPr>
            <a:lvl8pPr marL="2827553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8pPr>
            <a:lvl9pPr marL="3231490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88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519" y="1825625"/>
            <a:ext cx="457775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2914" y="1825625"/>
            <a:ext cx="457775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880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2" y="365126"/>
            <a:ext cx="929015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1923" y="1681163"/>
            <a:ext cx="4556717" cy="823912"/>
          </a:xfrm>
        </p:spPr>
        <p:txBody>
          <a:bodyPr anchor="b"/>
          <a:lstStyle>
            <a:lvl1pPr marL="0" indent="0">
              <a:buNone/>
              <a:defRPr sz="2120" b="1"/>
            </a:lvl1pPr>
            <a:lvl2pPr marL="403936" indent="0">
              <a:buNone/>
              <a:defRPr sz="1767" b="1"/>
            </a:lvl2pPr>
            <a:lvl3pPr marL="807872" indent="0">
              <a:buNone/>
              <a:defRPr sz="1590" b="1"/>
            </a:lvl3pPr>
            <a:lvl4pPr marL="1211809" indent="0">
              <a:buNone/>
              <a:defRPr sz="1414" b="1"/>
            </a:lvl4pPr>
            <a:lvl5pPr marL="1615745" indent="0">
              <a:buNone/>
              <a:defRPr sz="1414" b="1"/>
            </a:lvl5pPr>
            <a:lvl6pPr marL="2019681" indent="0">
              <a:buNone/>
              <a:defRPr sz="1414" b="1"/>
            </a:lvl6pPr>
            <a:lvl7pPr marL="2423617" indent="0">
              <a:buNone/>
              <a:defRPr sz="1414" b="1"/>
            </a:lvl7pPr>
            <a:lvl8pPr marL="2827553" indent="0">
              <a:buNone/>
              <a:defRPr sz="1414" b="1"/>
            </a:lvl8pPr>
            <a:lvl9pPr marL="3231490" indent="0">
              <a:buNone/>
              <a:defRPr sz="14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1923" y="2505075"/>
            <a:ext cx="455671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52914" y="1681163"/>
            <a:ext cx="4579158" cy="823912"/>
          </a:xfrm>
        </p:spPr>
        <p:txBody>
          <a:bodyPr anchor="b"/>
          <a:lstStyle>
            <a:lvl1pPr marL="0" indent="0">
              <a:buNone/>
              <a:defRPr sz="2120" b="1"/>
            </a:lvl1pPr>
            <a:lvl2pPr marL="403936" indent="0">
              <a:buNone/>
              <a:defRPr sz="1767" b="1"/>
            </a:lvl2pPr>
            <a:lvl3pPr marL="807872" indent="0">
              <a:buNone/>
              <a:defRPr sz="1590" b="1"/>
            </a:lvl3pPr>
            <a:lvl4pPr marL="1211809" indent="0">
              <a:buNone/>
              <a:defRPr sz="1414" b="1"/>
            </a:lvl4pPr>
            <a:lvl5pPr marL="1615745" indent="0">
              <a:buNone/>
              <a:defRPr sz="1414" b="1"/>
            </a:lvl5pPr>
            <a:lvl6pPr marL="2019681" indent="0">
              <a:buNone/>
              <a:defRPr sz="1414" b="1"/>
            </a:lvl6pPr>
            <a:lvl7pPr marL="2423617" indent="0">
              <a:buNone/>
              <a:defRPr sz="1414" b="1"/>
            </a:lvl7pPr>
            <a:lvl8pPr marL="2827553" indent="0">
              <a:buNone/>
              <a:defRPr sz="1414" b="1"/>
            </a:lvl8pPr>
            <a:lvl9pPr marL="3231490" indent="0">
              <a:buNone/>
              <a:defRPr sz="14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52914" y="2505075"/>
            <a:ext cx="457915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24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382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358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3" y="457200"/>
            <a:ext cx="3473988" cy="1600200"/>
          </a:xfrm>
        </p:spPr>
        <p:txBody>
          <a:bodyPr anchor="b"/>
          <a:lstStyle>
            <a:lvl1pPr>
              <a:defRPr sz="28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9158" y="987426"/>
            <a:ext cx="5452914" cy="4873625"/>
          </a:xfrm>
        </p:spPr>
        <p:txBody>
          <a:bodyPr/>
          <a:lstStyle>
            <a:lvl1pPr>
              <a:defRPr sz="2827"/>
            </a:lvl1pPr>
            <a:lvl2pPr>
              <a:defRPr sz="2474"/>
            </a:lvl2pPr>
            <a:lvl3pPr>
              <a:defRPr sz="2120"/>
            </a:lvl3pPr>
            <a:lvl4pPr>
              <a:defRPr sz="1767"/>
            </a:lvl4pPr>
            <a:lvl5pPr>
              <a:defRPr sz="1767"/>
            </a:lvl5pPr>
            <a:lvl6pPr>
              <a:defRPr sz="1767"/>
            </a:lvl6pPr>
            <a:lvl7pPr>
              <a:defRPr sz="1767"/>
            </a:lvl7pPr>
            <a:lvl8pPr>
              <a:defRPr sz="1767"/>
            </a:lvl8pPr>
            <a:lvl9pPr>
              <a:defRPr sz="17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1923" y="2057400"/>
            <a:ext cx="3473988" cy="3811588"/>
          </a:xfrm>
        </p:spPr>
        <p:txBody>
          <a:bodyPr/>
          <a:lstStyle>
            <a:lvl1pPr marL="0" indent="0">
              <a:buNone/>
              <a:defRPr sz="1414"/>
            </a:lvl1pPr>
            <a:lvl2pPr marL="403936" indent="0">
              <a:buNone/>
              <a:defRPr sz="1237"/>
            </a:lvl2pPr>
            <a:lvl3pPr marL="807872" indent="0">
              <a:buNone/>
              <a:defRPr sz="1060"/>
            </a:lvl3pPr>
            <a:lvl4pPr marL="1211809" indent="0">
              <a:buNone/>
              <a:defRPr sz="884"/>
            </a:lvl4pPr>
            <a:lvl5pPr marL="1615745" indent="0">
              <a:buNone/>
              <a:defRPr sz="884"/>
            </a:lvl5pPr>
            <a:lvl6pPr marL="2019681" indent="0">
              <a:buNone/>
              <a:defRPr sz="884"/>
            </a:lvl6pPr>
            <a:lvl7pPr marL="2423617" indent="0">
              <a:buNone/>
              <a:defRPr sz="884"/>
            </a:lvl7pPr>
            <a:lvl8pPr marL="2827553" indent="0">
              <a:buNone/>
              <a:defRPr sz="884"/>
            </a:lvl8pPr>
            <a:lvl9pPr marL="3231490" indent="0">
              <a:buNone/>
              <a:defRPr sz="88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41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3" y="457200"/>
            <a:ext cx="3473988" cy="1600200"/>
          </a:xfrm>
        </p:spPr>
        <p:txBody>
          <a:bodyPr anchor="b"/>
          <a:lstStyle>
            <a:lvl1pPr>
              <a:defRPr sz="28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9158" y="987426"/>
            <a:ext cx="5452914" cy="4873625"/>
          </a:xfrm>
        </p:spPr>
        <p:txBody>
          <a:bodyPr anchor="t"/>
          <a:lstStyle>
            <a:lvl1pPr marL="0" indent="0">
              <a:buNone/>
              <a:defRPr sz="2827"/>
            </a:lvl1pPr>
            <a:lvl2pPr marL="403936" indent="0">
              <a:buNone/>
              <a:defRPr sz="2474"/>
            </a:lvl2pPr>
            <a:lvl3pPr marL="807872" indent="0">
              <a:buNone/>
              <a:defRPr sz="2120"/>
            </a:lvl3pPr>
            <a:lvl4pPr marL="1211809" indent="0">
              <a:buNone/>
              <a:defRPr sz="1767"/>
            </a:lvl4pPr>
            <a:lvl5pPr marL="1615745" indent="0">
              <a:buNone/>
              <a:defRPr sz="1767"/>
            </a:lvl5pPr>
            <a:lvl6pPr marL="2019681" indent="0">
              <a:buNone/>
              <a:defRPr sz="1767"/>
            </a:lvl6pPr>
            <a:lvl7pPr marL="2423617" indent="0">
              <a:buNone/>
              <a:defRPr sz="1767"/>
            </a:lvl7pPr>
            <a:lvl8pPr marL="2827553" indent="0">
              <a:buNone/>
              <a:defRPr sz="1767"/>
            </a:lvl8pPr>
            <a:lvl9pPr marL="3231490" indent="0">
              <a:buNone/>
              <a:defRPr sz="1767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1923" y="2057400"/>
            <a:ext cx="3473988" cy="3811588"/>
          </a:xfrm>
        </p:spPr>
        <p:txBody>
          <a:bodyPr/>
          <a:lstStyle>
            <a:lvl1pPr marL="0" indent="0">
              <a:buNone/>
              <a:defRPr sz="1414"/>
            </a:lvl1pPr>
            <a:lvl2pPr marL="403936" indent="0">
              <a:buNone/>
              <a:defRPr sz="1237"/>
            </a:lvl2pPr>
            <a:lvl3pPr marL="807872" indent="0">
              <a:buNone/>
              <a:defRPr sz="1060"/>
            </a:lvl3pPr>
            <a:lvl4pPr marL="1211809" indent="0">
              <a:buNone/>
              <a:defRPr sz="884"/>
            </a:lvl4pPr>
            <a:lvl5pPr marL="1615745" indent="0">
              <a:buNone/>
              <a:defRPr sz="884"/>
            </a:lvl5pPr>
            <a:lvl6pPr marL="2019681" indent="0">
              <a:buNone/>
              <a:defRPr sz="884"/>
            </a:lvl6pPr>
            <a:lvl7pPr marL="2423617" indent="0">
              <a:buNone/>
              <a:defRPr sz="884"/>
            </a:lvl7pPr>
            <a:lvl8pPr marL="2827553" indent="0">
              <a:buNone/>
              <a:defRPr sz="884"/>
            </a:lvl8pPr>
            <a:lvl9pPr marL="3231490" indent="0">
              <a:buNone/>
              <a:defRPr sz="88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149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0519" y="365126"/>
            <a:ext cx="92901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519" y="1825625"/>
            <a:ext cx="92901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0519" y="6356351"/>
            <a:ext cx="242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C8ABE-B0D6-4B81-8C3F-C1740017715D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67956" y="6356351"/>
            <a:ext cx="36352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07152" y="6356351"/>
            <a:ext cx="242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7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07872" rtl="0" eaLnBrk="1" latinLnBrk="0" hangingPunct="1">
        <a:lnSpc>
          <a:spcPct val="90000"/>
        </a:lnSpc>
        <a:spcBef>
          <a:spcPct val="0"/>
        </a:spcBef>
        <a:buNone/>
        <a:defRPr sz="38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1968" indent="-201968" algn="l" defTabSz="807872" rtl="0" eaLnBrk="1" latinLnBrk="0" hangingPunct="1">
        <a:lnSpc>
          <a:spcPct val="90000"/>
        </a:lnSpc>
        <a:spcBef>
          <a:spcPts val="884"/>
        </a:spcBef>
        <a:buFont typeface="Arial" panose="020B0604020202020204" pitchFamily="34" charset="0"/>
        <a:buChar char="•"/>
        <a:defRPr sz="2474" kern="1200">
          <a:solidFill>
            <a:schemeClr val="tx1"/>
          </a:solidFill>
          <a:latin typeface="+mn-lt"/>
          <a:ea typeface="+mn-ea"/>
          <a:cs typeface="+mn-cs"/>
        </a:defRPr>
      </a:lvl1pPr>
      <a:lvl2pPr marL="605904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2120" kern="1200">
          <a:solidFill>
            <a:schemeClr val="tx1"/>
          </a:solidFill>
          <a:latin typeface="+mn-lt"/>
          <a:ea typeface="+mn-ea"/>
          <a:cs typeface="+mn-cs"/>
        </a:defRPr>
      </a:lvl2pPr>
      <a:lvl3pPr marL="1009841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767" kern="1200">
          <a:solidFill>
            <a:schemeClr val="tx1"/>
          </a:solidFill>
          <a:latin typeface="+mn-lt"/>
          <a:ea typeface="+mn-ea"/>
          <a:cs typeface="+mn-cs"/>
        </a:defRPr>
      </a:lvl3pPr>
      <a:lvl4pPr marL="1413777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4pPr>
      <a:lvl5pPr marL="1817713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5pPr>
      <a:lvl6pPr marL="2221649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6pPr>
      <a:lvl7pPr marL="2625585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7pPr>
      <a:lvl8pPr marL="3029522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8pPr>
      <a:lvl9pPr marL="3433458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1pPr>
      <a:lvl2pPr marL="403936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2pPr>
      <a:lvl3pPr marL="807872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3pPr>
      <a:lvl4pPr marL="1211809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4pPr>
      <a:lvl5pPr marL="1615745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5pPr>
      <a:lvl6pPr marL="2019681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6pPr>
      <a:lvl7pPr marL="2423617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7pPr>
      <a:lvl8pPr marL="2827553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8pPr>
      <a:lvl9pPr marL="3231490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770541" cy="68580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194854" y="5379309"/>
            <a:ext cx="4576011" cy="1083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05661" y="4073967"/>
            <a:ext cx="60074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Информация по выделенным средствам из  местного и республиканского</a:t>
            </a:r>
            <a:r>
              <a:rPr lang="ru-RU" sz="2000" b="1" dirty="0" smtClean="0">
                <a:solidFill>
                  <a:prstClr val="black"/>
                </a:solidFill>
              </a:rPr>
              <a:t> бюджета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96692" y="6290960"/>
            <a:ext cx="11637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2021 </a:t>
            </a:r>
            <a:r>
              <a:rPr lang="ru-RU" b="1" dirty="0"/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413931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2445" y="162248"/>
            <a:ext cx="9372600" cy="5755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бюджетных средств по ГП ДКБ 2025</a:t>
            </a:r>
            <a:b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состоянию на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01.04.2021г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b="1" dirty="0" smtClean="0">
                <a:latin typeface="+mn-lt"/>
              </a:rPr>
              <a:t/>
            </a:r>
            <a:br>
              <a:rPr lang="ru-RU" sz="1600" b="1" dirty="0" smtClean="0">
                <a:latin typeface="+mn-lt"/>
              </a:rPr>
            </a:br>
            <a:r>
              <a:rPr lang="ru-RU" sz="1600" b="1" dirty="0">
                <a:latin typeface="+mn-lt"/>
              </a:rPr>
              <a:t> </a:t>
            </a:r>
            <a:r>
              <a:rPr lang="ru-RU" sz="1600" b="1" dirty="0" smtClean="0">
                <a:latin typeface="+mn-lt"/>
              </a:rPr>
              <a:t>                                                                                                                                                                                </a:t>
            </a:r>
            <a:r>
              <a:rPr lang="ru-RU" sz="1000" i="1" dirty="0" smtClean="0">
                <a:latin typeface="+mn-lt"/>
              </a:rPr>
              <a:t>(</a:t>
            </a:r>
            <a:r>
              <a:rPr lang="ru-RU" sz="1000" i="1" dirty="0" err="1" smtClean="0">
                <a:latin typeface="+mn-lt"/>
              </a:rPr>
              <a:t>тыс.тенге</a:t>
            </a:r>
            <a:r>
              <a:rPr lang="ru-RU" sz="1000" i="1" dirty="0" smtClean="0">
                <a:latin typeface="+mn-lt"/>
              </a:rPr>
              <a:t>)</a:t>
            </a:r>
            <a:endParaRPr lang="ru-RU" sz="1600" b="1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8893685"/>
              </p:ext>
            </p:extLst>
          </p:nvPr>
        </p:nvGraphicFramePr>
        <p:xfrm>
          <a:off x="473186" y="737758"/>
          <a:ext cx="9668340" cy="60017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37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654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159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6160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61602"/>
              </a:tblGrid>
              <a:tr h="106061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регионов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Данные по выделенным бюджетным средствам на 2021г</a:t>
                      </a:r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Кол-во подписанных 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договоров гарантии на</a:t>
                      </a:r>
                      <a:r>
                        <a:rPr lang="ru-RU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01.04.2021г</a:t>
                      </a:r>
                      <a:r>
                        <a:rPr lang="ru-RU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787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Остаток  бюджетных средств с учетом</a:t>
                      </a:r>
                      <a:r>
                        <a:rPr kumimoji="0" lang="ru-RU" sz="1400" b="1" i="0" u="none" strike="sng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заключенных договоров гарантии</a:t>
                      </a:r>
                    </a:p>
                    <a:p>
                      <a:pPr marL="0" algn="ctr" defTabSz="807872" rtl="0" eaLnBrk="1" fontAlgn="ctr" latinLnBrk="0" hangingPunct="1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Акмолинская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455 445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53 249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Актюбинская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1 095 833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111 280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Алматинская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1 436 798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841 910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Атырауская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886 583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280 637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ВКО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1 031 706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119 487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Жамбылская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792 568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-102 269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ЗКО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484 250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-25 246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Карагандинская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1 174 181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263 866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Костанайская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1 052 614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361 889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Кызылординская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652 000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-46 406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Мангистауская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1 033 869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329 807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Павлодарская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514 549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-288 962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СКО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400 000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94 871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Туркестанская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817 649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359 088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г.Шымкент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904 000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300 658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г.Алматы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1 954 411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441 723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г.Нур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-Султан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1 614 105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113 955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5189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16 300 561 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6 874 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3 209 535 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473187" y="162247"/>
            <a:ext cx="8078391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72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3751</TotalTime>
  <Words>196</Words>
  <Application>Microsoft Office PowerPoint</Application>
  <PresentationFormat>Произвольный</PresentationFormat>
  <Paragraphs>97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Презентация PowerPoint</vt:lpstr>
      <vt:lpstr>Расчет бюджетных средств по ГП ДКБ 2025 по состоянию на 01.04.2021г.                                                                                                                                                                                  (тыс.тенге)</vt:lpstr>
    </vt:vector>
  </TitlesOfParts>
  <Company>fund.kz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ПРЕЗЕНТАЦИИ</dc:title>
  <dc:creator>Айнур Маратовна Мадришева</dc:creator>
  <cp:lastModifiedBy>Динара Руслановна Кунанбаева</cp:lastModifiedBy>
  <cp:revision>420</cp:revision>
  <dcterms:created xsi:type="dcterms:W3CDTF">2018-01-19T11:56:47Z</dcterms:created>
  <dcterms:modified xsi:type="dcterms:W3CDTF">2021-04-12T02:59:54Z</dcterms:modified>
</cp:coreProperties>
</file>